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7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5000" r:id="rId54"/>
    <p:sldId id="5001" r:id="rId55"/>
    <p:sldId id="5002" r:id="rId5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74512" autoAdjust="0"/>
  </p:normalViewPr>
  <p:slideViewPr>
    <p:cSldViewPr snapToGrid="0">
      <p:cViewPr varScale="1">
        <p:scale>
          <a:sx n="90" d="100"/>
          <a:sy n="90" d="100"/>
        </p:scale>
        <p:origin x="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02.09.2024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handcrafted</a:t>
            </a:r>
            <a:r>
              <a:rPr lang="de-CH" dirty="0"/>
              <a:t>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3.1663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" sz="2600" b="1" dirty="0"/>
              <a:t>Smaller Models</a:t>
            </a:r>
            <a:endParaRPr sz="26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800" dirty="0"/>
              <a:t>Google Gemma 2 </a:t>
            </a:r>
            <a:r>
              <a:rPr lang="pl-PL" sz="1800" dirty="0"/>
              <a:t>2.6B: https://huggingface.co/google/gemma-2-2b-it</a:t>
            </a:r>
            <a:r>
              <a:rPr lang="de-DE" sz="1800" dirty="0"/>
              <a:t> 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6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8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Quantized with </a:t>
            </a:r>
            <a:r>
              <a:rPr lang="en-US" sz="1800" dirty="0" err="1"/>
              <a:t>bitsandbytes</a:t>
            </a:r>
            <a:endParaRPr lang="en-US" sz="1800" dirty="0"/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and 8-Bit: https://huggingface.co/docs/transformers/main/en/quantization/bitsandbytes?bnb=8-bit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65408" y="450910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48AD12-3215-252D-8142-7D9D5275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8935" y="2278299"/>
            <a:ext cx="1633150" cy="16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7786" y="2211063"/>
            <a:ext cx="1942325" cy="19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204460" y="1436433"/>
            <a:ext cx="1184827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 dirty="0"/>
              <a:t>Running LLMs on prem</a:t>
            </a:r>
            <a:endParaRPr sz="656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lang="en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sz="1800" dirty="0"/>
              <a:t>  </a:t>
            </a:r>
            <a:endParaRPr sz="1800" dirty="0"/>
          </a:p>
          <a:p>
            <a:pPr indent="-445758">
              <a:buSzPct val="100000"/>
            </a:pPr>
            <a:r>
              <a:rPr lang="en" sz="1800" dirty="0"/>
              <a:t>Sparse Mixture of Experts (SMoE) Mixtral 8x7B: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 dirty="0"/>
              <a:t>Even better context length: 128k</a:t>
            </a:r>
            <a:endParaRPr dirty="0"/>
          </a:p>
          <a:p>
            <a:pPr indent="-445758">
              <a:buSzPct val="100000"/>
            </a:pPr>
            <a:r>
              <a:rPr lang="en" dirty="0"/>
              <a:t>Supported languages: English, German, French, Italian, Portuguese, Hindi, Spanish, and Thai.</a:t>
            </a:r>
            <a:endParaRPr dirty="0"/>
          </a:p>
          <a:p>
            <a:pPr indent="-445758">
              <a:buSzPct val="100000"/>
            </a:pPr>
            <a:r>
              <a:rPr lang="en" dirty="0"/>
              <a:t>Significantly better scores in European languages than 8B version</a:t>
            </a:r>
            <a:endParaRPr dirty="0"/>
          </a:p>
          <a:p>
            <a:pPr indent="-445758">
              <a:buSzPct val="80629"/>
            </a:pPr>
            <a:r>
              <a:rPr lang="en" dirty="0"/>
              <a:t>Compared to </a:t>
            </a:r>
            <a:r>
              <a:rPr lang="en" sz="2443" dirty="0"/>
              <a:t>Mixtral 8x7B</a:t>
            </a:r>
            <a:endParaRPr sz="2976" dirty="0"/>
          </a:p>
          <a:p>
            <a:pPr lvl="1" indent="-414432">
              <a:buSzPct val="77777"/>
            </a:pPr>
            <a:r>
              <a:rPr lang="en" sz="2400" dirty="0"/>
              <a:t>significantly better scores all over</a:t>
            </a:r>
            <a:endParaRPr dirty="0"/>
          </a:p>
          <a:p>
            <a:pPr lvl="1" indent="-414432">
              <a:buSzPct val="77777"/>
            </a:pPr>
            <a:r>
              <a:rPr lang="en" sz="2400" dirty="0"/>
              <a:t>Needs more memory and compute</a:t>
            </a:r>
            <a:endParaRPr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endParaRPr lang="en" sz="1800" b="1"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07" y="1637550"/>
            <a:ext cx="11360800" cy="4446400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Batching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requests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Automatic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usage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existing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hardware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Optimization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Distribute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model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over</a:t>
            </a:r>
            <a:r>
              <a:rPr lang="de-CH" sz="1800" dirty="0">
                <a:latin typeface="Source Sans Pro" panose="020B0503030403020204"/>
              </a:rPr>
              <a:t> multiple GPUs (Tensor </a:t>
            </a:r>
            <a:r>
              <a:rPr lang="de-CH" sz="1800" dirty="0" err="1">
                <a:latin typeface="Source Sans Pro" panose="020B0503030403020204"/>
              </a:rPr>
              <a:t>parallelism</a:t>
            </a:r>
            <a:r>
              <a:rPr lang="de-CH" sz="1800" dirty="0">
                <a:latin typeface="Source Sans Pro" panose="020B0503030403020204"/>
              </a:rPr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>
              <a:solidFill>
                <a:srgbClr val="212121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 err="1"/>
              <a:t>Context</a:t>
            </a:r>
            <a:endParaRPr lang="de-CH" dirty="0"/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800" dirty="0">
                <a:latin typeface="Arial"/>
              </a:rPr>
              <a:t>«Grade </a:t>
            </a:r>
            <a:r>
              <a:rPr lang="de-CH" sz="1800" dirty="0" err="1">
                <a:latin typeface="Arial"/>
              </a:rPr>
              <a:t>the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english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grammar</a:t>
            </a:r>
            <a:r>
              <a:rPr lang="de-CH" sz="1800" dirty="0">
                <a:latin typeface="Arial"/>
              </a:rPr>
              <a:t> and </a:t>
            </a:r>
            <a:r>
              <a:rPr lang="de-CH" sz="1800" dirty="0" err="1">
                <a:latin typeface="Arial"/>
              </a:rPr>
              <a:t>syntax</a:t>
            </a:r>
            <a:r>
              <a:rPr lang="de-CH" sz="18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800" dirty="0">
                <a:latin typeface="Arial"/>
              </a:rPr>
              <a:t>“Why don’t you write longer texts ?”</a:t>
            </a:r>
            <a:endParaRPr lang="de-CH" sz="18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800" dirty="0">
                <a:latin typeface="Arial"/>
              </a:rPr>
              <a:t>«</a:t>
            </a:r>
            <a:r>
              <a:rPr lang="en-US" sz="1800" dirty="0" err="1">
                <a:latin typeface="Arial"/>
              </a:rPr>
              <a:t>Witing</a:t>
            </a:r>
            <a:r>
              <a:rPr lang="en-US" sz="1800" dirty="0">
                <a:latin typeface="Arial"/>
              </a:rPr>
              <a:t> texts is painful, </a:t>
            </a:r>
            <a:r>
              <a:rPr lang="en-US" sz="1800" dirty="0" err="1">
                <a:latin typeface="Arial"/>
              </a:rPr>
              <a:t>caus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im</a:t>
            </a:r>
            <a:r>
              <a:rPr lang="en-US" sz="1800" dirty="0">
                <a:latin typeface="Arial"/>
              </a:rPr>
              <a:t> making </a:t>
            </a:r>
            <a:r>
              <a:rPr lang="en-US" sz="1800" dirty="0" err="1">
                <a:latin typeface="Arial"/>
              </a:rPr>
              <a:t>mitakes</a:t>
            </a:r>
            <a:r>
              <a:rPr lang="en-US" sz="1800" dirty="0">
                <a:latin typeface="Arial"/>
              </a:rPr>
              <a:t>.”</a:t>
            </a:r>
            <a:endParaRPr lang="de-CH" sz="18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2023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Result</a:t>
            </a:r>
            <a:endParaRPr lang="de-CH" sz="2000" dirty="0"/>
          </a:p>
          <a:p>
            <a:pPr marL="795847" lvl="1" indent="0">
              <a:buFont typeface="[Normal Text]"/>
              <a:buNone/>
            </a:pPr>
            <a:r>
              <a:rPr lang="en-US" sz="14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 	'reason’: 	"The text contains multiple spelling errors, such as '</a:t>
            </a:r>
            <a:r>
              <a:rPr lang="en-US" sz="1400" dirty="0" err="1"/>
              <a:t>Witing</a:t>
            </a:r>
            <a:r>
              <a:rPr lang="en-US" sz="1400" dirty="0"/>
              <a:t>' instead of 'Writing', '</a:t>
            </a:r>
            <a:r>
              <a:rPr lang="en-US" sz="1400" dirty="0" err="1"/>
              <a:t>caus</a:t>
            </a:r>
            <a:r>
              <a:rPr lang="en-US" sz="14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'because', </a:t>
            </a:r>
            <a:r>
              <a:rPr lang="en-US" sz="1400" dirty="0" err="1"/>
              <a:t>and'mitakes</a:t>
            </a:r>
            <a:r>
              <a:rPr lang="en-US" sz="1400" dirty="0"/>
              <a:t>' instead </a:t>
            </a:r>
            <a:r>
              <a:rPr lang="en-US" sz="1400" dirty="0" err="1"/>
              <a:t>of'mistakes</a:t>
            </a:r>
            <a:r>
              <a:rPr lang="en-US" sz="14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}</a:t>
            </a:r>
            <a:endParaRPr lang="de-CH" sz="14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15494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Steps</a:t>
            </a:r>
            <a:endParaRPr lang="de-CH" sz="20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a plan </a:t>
            </a:r>
            <a:r>
              <a:rPr lang="de-CH" sz="1800" dirty="0" err="1"/>
              <a:t>containing</a:t>
            </a:r>
            <a:r>
              <a:rPr lang="de-CH" sz="1800" dirty="0"/>
              <a:t> 4+ </a:t>
            </a:r>
            <a:r>
              <a:rPr lang="de-CH" sz="1800" dirty="0" err="1"/>
              <a:t>steps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.</a:t>
            </a: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based</a:t>
            </a:r>
            <a:r>
              <a:rPr lang="de-CH" sz="1800" dirty="0"/>
              <a:t> on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plan,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a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2"/>
              </a:rPr>
              <a:t>https://arxiv.org/abs/2303.16634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0733" y="2230821"/>
            <a:ext cx="1855575" cy="18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EA5515-6AE8-AB3A-7A68-8E293B0D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4941" y="2232932"/>
            <a:ext cx="2003854" cy="200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sz="1800" dirty="0" err="1">
                <a:latin typeface="Source Sans Pro" panose="020B0503030403020204"/>
              </a:rPr>
              <a:t>Failures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>
                <a:latin typeface="Source Sans Pro" panose="020B0503030403020204"/>
              </a:rPr>
              <a:t>Power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Stability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Complexity</a:t>
            </a:r>
            <a:r>
              <a:rPr lang="de-CH" sz="1800" dirty="0">
                <a:latin typeface="Source Sans Pro" panose="020B0503030403020204"/>
              </a:rPr>
              <a:t>, Work, Troubles</a:t>
            </a:r>
            <a:endParaRPr lang="en-CH" sz="1800" dirty="0"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35779" y="2188159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4363</Words>
  <Application>Microsoft Office PowerPoint</Application>
  <PresentationFormat>Widescreen</PresentationFormat>
  <Paragraphs>644</Paragraphs>
  <Slides>55</Slides>
  <Notes>46</Notes>
  <HiddenSlides>6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114</cp:revision>
  <dcterms:created xsi:type="dcterms:W3CDTF">2019-10-15T07:31:09Z</dcterms:created>
  <dcterms:modified xsi:type="dcterms:W3CDTF">2024-09-02T13:21:53Z</dcterms:modified>
</cp:coreProperties>
</file>